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69" r:id="rId3"/>
    <p:sldId id="273" r:id="rId4"/>
    <p:sldId id="258" r:id="rId5"/>
    <p:sldId id="257" r:id="rId6"/>
    <p:sldId id="259" r:id="rId7"/>
    <p:sldId id="260" r:id="rId8"/>
    <p:sldId id="275" r:id="rId9"/>
    <p:sldId id="276" r:id="rId10"/>
    <p:sldId id="270" r:id="rId11"/>
    <p:sldId id="271" r:id="rId12"/>
    <p:sldId id="264" r:id="rId13"/>
    <p:sldId id="263" r:id="rId14"/>
    <p:sldId id="266" r:id="rId15"/>
    <p:sldId id="278" r:id="rId16"/>
    <p:sldId id="261" r:id="rId17"/>
    <p:sldId id="309" r:id="rId18"/>
    <p:sldId id="282" r:id="rId19"/>
    <p:sldId id="277" r:id="rId20"/>
    <p:sldId id="281" r:id="rId21"/>
    <p:sldId id="280" r:id="rId22"/>
    <p:sldId id="272" r:id="rId23"/>
    <p:sldId id="279" r:id="rId24"/>
    <p:sldId id="268" r:id="rId25"/>
    <p:sldId id="284" r:id="rId26"/>
    <p:sldId id="285" r:id="rId27"/>
    <p:sldId id="286" r:id="rId28"/>
    <p:sldId id="283" r:id="rId29"/>
    <p:sldId id="290" r:id="rId30"/>
    <p:sldId id="310" r:id="rId31"/>
    <p:sldId id="295" r:id="rId32"/>
    <p:sldId id="287" r:id="rId33"/>
    <p:sldId id="307" r:id="rId34"/>
    <p:sldId id="288" r:id="rId35"/>
    <p:sldId id="289" r:id="rId36"/>
    <p:sldId id="299" r:id="rId37"/>
    <p:sldId id="298" r:id="rId38"/>
    <p:sldId id="291" r:id="rId39"/>
    <p:sldId id="292" r:id="rId40"/>
    <p:sldId id="293" r:id="rId41"/>
    <p:sldId id="311" r:id="rId42"/>
    <p:sldId id="294" r:id="rId43"/>
    <p:sldId id="297" r:id="rId44"/>
    <p:sldId id="308" r:id="rId45"/>
    <p:sldId id="305" r:id="rId46"/>
    <p:sldId id="300" r:id="rId47"/>
    <p:sldId id="306" r:id="rId48"/>
    <p:sldId id="296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0"/>
    <p:restoredTop sz="97030"/>
  </p:normalViewPr>
  <p:slideViewPr>
    <p:cSldViewPr snapToGrid="0">
      <p:cViewPr varScale="1">
        <p:scale>
          <a:sx n="146" d="100"/>
          <a:sy n="146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972B-C7FA-6741-BEC8-0F25512E3DF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805D3-FAE6-AD40-9753-6410F554A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0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05D3-FAE6-AD40-9753-6410F554A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D2CF-6C91-ED65-39D5-21E4CF9AF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D64A9-0BA2-537C-3D8A-469B1721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3D08-9120-FDF5-AD2F-267E31C1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3401-E63D-4421-7A1B-8D204A8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1C32-75A5-2AFB-6649-4ED9F70D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7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8746-C979-4AD3-1F32-DB84443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C71D-DF25-5E32-4AC5-F226F1F46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F054A-DCB4-0FBC-FFC9-D9BB0971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94E7-38BB-02B8-D14C-FE193212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BEF9-D85F-3425-024B-313B3CF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5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B3B55-E30B-C4A9-0EC8-76B5E54B2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5EC56-0C1E-C236-DD1D-A71FDC7E9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D542-53C1-8159-1C3F-887B0681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EC0-0E2D-AAC7-C8CD-D839C1861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1EC96-AA3B-3804-30B0-4DE9BEEC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9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D8E5-1DCB-9BC6-6091-C3BA4312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FF6D5-6513-6171-BC50-75D343A10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FF006-159A-928F-095B-81F935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0A0B-92AF-44AC-8995-D091909E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F484B-E0CA-ABF3-FEDB-BF3605D7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DE8E-2526-4F91-96FE-B10A32845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B4BBD-1910-196A-E6E0-F15A0B970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AAC64-F36A-3D73-EFB8-A930D0F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3A8EC-872A-6620-6FC0-6A59E54A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23959-DC1D-1559-A42C-52C707D0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D88A-373A-CBDD-4BD9-12D53DDD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E99A-4C5B-14B9-564C-1A24884D6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7F0F-E9AB-077D-347D-C2EFBB36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87A10-42E8-989D-D604-25EB6EFD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0FC9-2A8F-07C1-C25D-C3D771C4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468D0-92B7-9500-E541-C1D50C79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CA67-711E-29AC-7FBC-A20AFA92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5C932-0A25-D4CA-8DB2-7A4DEB02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69F6D-8445-37B7-679D-F2850AC9F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E2DB2-1DE3-A3D0-938C-0DE58397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E1E16-20DA-0785-12D5-F4A72F7F5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7A6F2-1A50-FD2A-0936-362B3C8D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BA1A7-871A-9108-EAB3-0FD61836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8481C-48BC-CCEB-557A-4B392DD3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6175-C1CD-BB96-D5D6-28ADBB3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AFACD-3F8F-B338-D895-A9ED8B39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F986-2961-D739-F74E-6146A85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6CCC8-7D98-AB0E-1453-8419C712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9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EFAF1-124E-2D58-E4DE-BB6D95D0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D1A7B-46B3-DF34-B5F0-BE233AA4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CC2C9-5D71-3A69-7CB1-69726A62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6A3D-4A5C-660B-27FD-29AD248E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BEA8-B625-FB1B-AF46-C3BC7EEE6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ADAA2-09F3-D1BB-4D2E-6209C40EA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C3317-1B2D-2475-22EB-2FE4EE12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FE581-BB52-FF3B-A56A-FB905E2E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5B8A4-3CCB-212C-6095-AEB6078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1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DF36-622E-14BD-DF7B-4262BAB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3E9D9-DC22-1920-78A2-F76F572E5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50B3D-D9E1-051C-C13E-62C2853B1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F2B2C-9FB5-3CA9-8458-42A824E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AD8D-DE13-2A9F-727A-C180939C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3886F-C0B8-A176-3D0B-AB4930A2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B9635-61D7-A7D3-0484-25097FB6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9EC4-C10F-2F77-7F7C-46B697C60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6E1B-31A8-4078-D012-9C361F7A2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5A2DA-8F38-160C-CF64-0697AE4A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EF6E-A435-4378-B437-D1E0F9FCD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perfx/EventDrivenArchitectureWorksh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endb.io/" TargetMode="External"/><Relationship Id="rId2" Type="http://schemas.openxmlformats.org/officeDocument/2006/relationships/hyperlink" Target="https://jasperfx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wolverine.netlify.ap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B3814-EC45-91D7-DCAC-F6351508D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CQRS and Event Sourcing</a:t>
            </a:r>
            <a:br>
              <a:rPr lang="en-US" sz="5200"/>
            </a:br>
            <a:r>
              <a:rPr lang="en-US" sz="5200"/>
              <a:t>with the “Critter Stack”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747AA-961A-13E9-260F-797C2AFDA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August 14th, 2024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1C7239C-02B4-66CA-2FC5-37AFA90AE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" r="-1" b="1425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52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A7E0-AFB6-4075-0F6A-453E3A23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Event Sourcing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03844-1973-459F-683D-27F1F2C9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74D7-446A-E0DA-4455-CB9D7CC6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</a:rPr>
              <a:t>A</a:t>
            </a:r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</a:rPr>
              <a:t> style of persistence where the single source of truth, system state is a read only, append only sequence of all the events that resulted in a change in the system state.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25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Advantages to Event Sourcing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Usage of Business Language</a:t>
            </a:r>
          </a:p>
          <a:p>
            <a:r>
              <a:rPr lang="en-US" sz="2200" dirty="0"/>
              <a:t>Audit Log</a:t>
            </a:r>
          </a:p>
          <a:p>
            <a:r>
              <a:rPr lang="en-US" sz="2200" dirty="0"/>
              <a:t>Temporal Querying / “Time Travel”</a:t>
            </a:r>
          </a:p>
          <a:p>
            <a:r>
              <a:rPr lang="en-US" sz="2200" dirty="0"/>
              <a:t>Retrofitting Metrics</a:t>
            </a:r>
          </a:p>
          <a:p>
            <a:r>
              <a:rPr lang="en-US" sz="2200" dirty="0"/>
              <a:t>Complement to CQRS</a:t>
            </a:r>
          </a:p>
          <a:p>
            <a:r>
              <a:rPr lang="en-US" sz="2200" dirty="0"/>
              <a:t>Concurrency</a:t>
            </a:r>
          </a:p>
          <a:p>
            <a:pPr marL="0"/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521" r="1" b="191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68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00061-C272-ADB7-9899-42447971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Help Desk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757A-4E6D-A03E-1678-E5C722E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7955"/>
            <a:ext cx="7214616" cy="4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A1827-A58E-85CF-DF59-DE960E44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Storming – Help Desk Service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71D6B-6907-0114-51FE-C32A8C3E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61" y="2633472"/>
            <a:ext cx="615683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58B05-8D99-1FF5-35EB-89FD38DB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Marten Event Sourcing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Quickstart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9EFE50-5D54-130E-00F2-B225BA3B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9445" y="640080"/>
            <a:ext cx="5564317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8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Marten in </a:t>
            </a:r>
            <a:r>
              <a:rPr lang="en-US" sz="5400" dirty="0" err="1"/>
              <a:t>AspNetCore</a:t>
            </a:r>
            <a:endParaRPr lang="en-US" sz="5400" dirty="0"/>
          </a:p>
        </p:txBody>
      </p:sp>
      <p:sp>
        <p:nvSpPr>
          <p:cNvPr id="1024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Five Fun Facts About… The Mink And The American Marten | Estes Valley  Spotlight | estesparknews.com">
            <a:extLst>
              <a:ext uri="{FF2B5EF4-FFF2-40B4-BE49-F238E27FC236}">
                <a16:creationId xmlns:a16="http://schemas.microsoft.com/office/drawing/2014/main" id="{E0A916D6-7661-7647-8581-30D56B4F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" r="2936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Marten Terminology</a:t>
            </a:r>
          </a:p>
        </p:txBody>
      </p:sp>
      <p:sp>
        <p:nvSpPr>
          <p:cNvPr id="206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Event</a:t>
            </a:r>
            <a:r>
              <a:rPr lang="en-US" sz="2200" dirty="0"/>
              <a:t> - </a:t>
            </a:r>
            <a:r>
              <a:rPr lang="en-US" sz="2200" b="0" i="0" dirty="0">
                <a:effectLst/>
                <a:highlight>
                  <a:srgbClr val="FFFFFF"/>
                </a:highlight>
              </a:rPr>
              <a:t>a persisted business event representing a change in state or record of an action taken in the system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Stream</a:t>
            </a:r>
            <a:r>
              <a:rPr lang="en-US" sz="2200" dirty="0"/>
              <a:t> - </a:t>
            </a:r>
            <a:r>
              <a:rPr lang="en-US" sz="2200" b="0" i="0" dirty="0">
                <a:effectLst/>
                <a:highlight>
                  <a:srgbClr val="FFFFFF"/>
                </a:highlight>
              </a:rPr>
              <a:t>a related "stream" of events representing a single business workflow or concept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Projection</a:t>
            </a:r>
            <a:r>
              <a:rPr lang="en-US" sz="2200" dirty="0"/>
              <a:t> - any strategy for generating a “read side” view of the system state from the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Aggregate</a:t>
            </a:r>
            <a:r>
              <a:rPr lang="en-US" sz="2200" dirty="0"/>
              <a:t> – in Marten terms, a flavor of projection that combines a related set of events into a single view</a:t>
            </a:r>
          </a:p>
        </p:txBody>
      </p:sp>
      <p:pic>
        <p:nvPicPr>
          <p:cNvPr id="5" name="Picture 4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D6A215ED-DFAD-2764-7935-D17F9588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Marten Projections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CC31B-14F8-B573-7D6E-98739D3B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110" y="1149196"/>
            <a:ext cx="7772400" cy="45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”Read Side” Web Service</a:t>
            </a:r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Discover the Elusive Pine Marten in Scotland">
            <a:extLst>
              <a:ext uri="{FF2B5EF4-FFF2-40B4-BE49-F238E27FC236}">
                <a16:creationId xmlns:a16="http://schemas.microsoft.com/office/drawing/2014/main" id="{F627BA3A-602B-4D24-AE28-83BEE5EE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r="271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Projection Considerations</a:t>
            </a:r>
          </a:p>
        </p:txBody>
      </p:sp>
      <p:sp>
        <p:nvSpPr>
          <p:cNvPr id="12297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Hinterland Who's Who - Marten">
            <a:extLst>
              <a:ext uri="{FF2B5EF4-FFF2-40B4-BE49-F238E27FC236}">
                <a16:creationId xmlns:a16="http://schemas.microsoft.com/office/drawing/2014/main" id="{CC7A71C2-DA7E-2D8A-F5C6-66E67FE5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36825" b="1"/>
          <a:stretch/>
        </p:blipFill>
        <p:spPr bwMode="auto"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Inline – simple approach, strong consistency, slower ”writes”, faster “reads”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Live – simple approach, strong consistency, faster “writes”, slower “reads”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Async – more complicated, eventual consistency, fast “writes”, fast “reads”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7109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Goals of this Workshop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Introduction to Event Sourcing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goes into building a robust Event Driven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Convincing you all to use the “Critter Stack!”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you love the idea of low ceremony code</a:t>
            </a:r>
          </a:p>
          <a:p>
            <a:endParaRPr lang="en-US" sz="1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FDF02-4269-DF12-B708-065AA2B4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0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Time Travel</a:t>
            </a:r>
          </a:p>
        </p:txBody>
      </p:sp>
      <p:sp>
        <p:nvSpPr>
          <p:cNvPr id="133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A Brief History of Time Travel (in Movies) - The Atlantic">
            <a:extLst>
              <a:ext uri="{FF2B5EF4-FFF2-40B4-BE49-F238E27FC236}">
                <a16:creationId xmlns:a16="http://schemas.microsoft.com/office/drawing/2014/main" id="{83927FF8-8963-AACF-DA27-26DAB722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2" r="3724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D3C3A-676A-771B-51B9-9581F2F4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Fast Web Services</a:t>
            </a:r>
          </a:p>
        </p:txBody>
      </p:sp>
      <p:pic>
        <p:nvPicPr>
          <p:cNvPr id="1026" name="Picture 2" descr="🔥 Japanese marten 🔥 : r/NatureIsFuckingLit">
            <a:extLst>
              <a:ext uri="{FF2B5EF4-FFF2-40B4-BE49-F238E27FC236}">
                <a16:creationId xmlns:a16="http://schemas.microsoft.com/office/drawing/2014/main" id="{701A46C5-98F8-0E69-1996-51F07B8841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CQRS</a:t>
            </a:r>
          </a:p>
        </p:txBody>
      </p:sp>
      <p:sp>
        <p:nvSpPr>
          <p:cNvPr id="1434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 b="1" dirty="0"/>
              <a:t>C</a:t>
            </a:r>
            <a:r>
              <a:rPr lang="en-US" sz="2200" dirty="0"/>
              <a:t>ommand </a:t>
            </a:r>
            <a:r>
              <a:rPr lang="en-US" sz="2200" b="1" dirty="0"/>
              <a:t>Q</a:t>
            </a:r>
            <a:r>
              <a:rPr lang="en-US" sz="2200" dirty="0"/>
              <a:t>uery </a:t>
            </a:r>
            <a:r>
              <a:rPr lang="en-US" sz="2200" b="1" dirty="0"/>
              <a:t>R</a:t>
            </a:r>
            <a:r>
              <a:rPr lang="en-US" sz="2200" dirty="0"/>
              <a:t>esponsibility </a:t>
            </a:r>
            <a:r>
              <a:rPr lang="en-US" sz="2200" b="1" dirty="0"/>
              <a:t>S</a:t>
            </a:r>
            <a:r>
              <a:rPr lang="en-US" sz="2200" dirty="0"/>
              <a:t>egregation</a:t>
            </a:r>
          </a:p>
          <a:p>
            <a:pPr marL="0"/>
            <a:r>
              <a:rPr lang="en-US" sz="2200" dirty="0"/>
              <a:t>A software architectural pattern where “reads” and “writes” are strictly segregated within the system</a:t>
            </a:r>
          </a:p>
        </p:txBody>
      </p:sp>
      <p:pic>
        <p:nvPicPr>
          <p:cNvPr id="14338" name="Picture 2" descr="Wolverine Receives Much-Needed Endangered Species Act Protections -  Earthjustice">
            <a:extLst>
              <a:ext uri="{FF2B5EF4-FFF2-40B4-BE49-F238E27FC236}">
                <a16:creationId xmlns:a16="http://schemas.microsoft.com/office/drawing/2014/main" id="{F8CF665C-1504-3620-848B-EA80A1D0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2" r="3287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09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Building Command Handlers</a:t>
            </a:r>
          </a:p>
        </p:txBody>
      </p:sp>
      <p:sp>
        <p:nvSpPr>
          <p:cNvPr id="1536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Validate command inputs</a:t>
            </a:r>
          </a:p>
          <a:p>
            <a:pPr marL="342900" indent="-342900"/>
            <a:r>
              <a:rPr lang="en-US" sz="2200"/>
              <a:t>Fetch existing “write” model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Determine what new events to append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Managing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Concurrency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Error handling and resiliency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Publishing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Observability</a:t>
            </a:r>
          </a:p>
          <a:p>
            <a:endParaRPr lang="en-US" sz="2200"/>
          </a:p>
        </p:txBody>
      </p:sp>
      <p:pic>
        <p:nvPicPr>
          <p:cNvPr id="15362" name="Picture 2" descr="Lawmakers direct Colorado Parks and Wildlife to restore wolverines">
            <a:extLst>
              <a:ext uri="{FF2B5EF4-FFF2-40B4-BE49-F238E27FC236}">
                <a16:creationId xmlns:a16="http://schemas.microsoft.com/office/drawing/2014/main" id="{C267D87E-2C39-89F3-2E30-E18B0D0BA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9" r="1194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4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7DE54F-8765-EED9-9C61-2A9F66A0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Guest starring…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8C2F13-E171-314E-55C6-EEEDD4A428E2}"/>
              </a:ext>
            </a:extLst>
          </p:cNvPr>
          <p:cNvSpPr>
            <a:spLocks/>
          </p:cNvSpPr>
          <p:nvPr/>
        </p:nvSpPr>
        <p:spPr>
          <a:xfrm>
            <a:off x="1308367" y="1926266"/>
            <a:ext cx="4350446" cy="694946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Alba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7AD07A-40FF-F902-B6A9-AFB4902346AA}"/>
              </a:ext>
            </a:extLst>
          </p:cNvPr>
          <p:cNvSpPr>
            <a:spLocks/>
          </p:cNvSpPr>
          <p:nvPr/>
        </p:nvSpPr>
        <p:spPr>
          <a:xfrm>
            <a:off x="1308367" y="2621212"/>
            <a:ext cx="4350446" cy="3107844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rgbClr val="3C3C43"/>
                </a:solidFill>
                <a:latin typeface="Chinese Quotes"/>
                <a:ea typeface="+mn-ea"/>
                <a:cs typeface="+mn-cs"/>
              </a:rPr>
              <a:t>Easy Integration testing for ASP.NET Core</a:t>
            </a:r>
          </a:p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jasperfx.github.io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/alba/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41AEAB-B214-8683-BBBC-CA8B5ACFAB8E}"/>
              </a:ext>
            </a:extLst>
          </p:cNvPr>
          <p:cNvSpPr>
            <a:spLocks/>
          </p:cNvSpPr>
          <p:nvPr/>
        </p:nvSpPr>
        <p:spPr>
          <a:xfrm>
            <a:off x="5806104" y="1926266"/>
            <a:ext cx="4371871" cy="694946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Oakton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96899-A73C-FBC9-9DF9-21D1FBCC5D35}"/>
              </a:ext>
            </a:extLst>
          </p:cNvPr>
          <p:cNvSpPr>
            <a:spLocks/>
          </p:cNvSpPr>
          <p:nvPr/>
        </p:nvSpPr>
        <p:spPr>
          <a:xfrm>
            <a:off x="5806104" y="2621212"/>
            <a:ext cx="4371871" cy="3107844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Inter var"/>
                <a:ea typeface="+mn-ea"/>
                <a:cs typeface="+mn-cs"/>
              </a:rPr>
              <a:t>Parsing and Utilities for Command Line Tools in </a:t>
            </a:r>
            <a:r>
              <a:rPr lang="en-US" sz="2400" kern="1200" dirty="0" err="1">
                <a:solidFill>
                  <a:schemeClr val="tx1"/>
                </a:solidFill>
                <a:latin typeface="Inter var"/>
                <a:ea typeface="+mn-ea"/>
                <a:cs typeface="+mn-cs"/>
              </a:rPr>
              <a:t>.Net</a:t>
            </a:r>
            <a:endParaRPr lang="en-US" sz="2400" kern="1200" dirty="0">
              <a:solidFill>
                <a:schemeClr val="tx1"/>
              </a:solidFill>
              <a:latin typeface="Inter var"/>
              <a:ea typeface="+mn-ea"/>
              <a:cs typeface="+mn-cs"/>
            </a:endParaRPr>
          </a:p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jasperfx.github.io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oakton</a:t>
            </a:r>
            <a:endParaRPr lang="en-US" sz="2400" dirty="0"/>
          </a:p>
        </p:txBody>
      </p:sp>
      <p:pic>
        <p:nvPicPr>
          <p:cNvPr id="5124" name="Picture 4" descr="A green sign with white letters&#10;&#10;Description automatically generated">
            <a:extLst>
              <a:ext uri="{FF2B5EF4-FFF2-40B4-BE49-F238E27FC236}">
                <a16:creationId xmlns:a16="http://schemas.microsoft.com/office/drawing/2014/main" id="{B0B856BF-C41B-FEFE-7575-A839CF50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31" y="4492194"/>
            <a:ext cx="5141802" cy="17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map with a red star and blue text&#10;&#10;Description automatically generated">
            <a:extLst>
              <a:ext uri="{FF2B5EF4-FFF2-40B4-BE49-F238E27FC236}">
                <a16:creationId xmlns:a16="http://schemas.microsoft.com/office/drawing/2014/main" id="{9907BE9C-729F-6E6C-20A1-D691B886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51" y="4044692"/>
            <a:ext cx="2353981" cy="20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6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18" name="Rectangle 164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Automated Integration Testing</a:t>
            </a:r>
          </a:p>
        </p:txBody>
      </p:sp>
      <p:sp>
        <p:nvSpPr>
          <p:cNvPr id="164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/>
              <a:t>Known inputs, expected outcomes</a:t>
            </a:r>
          </a:p>
          <a:p>
            <a:pPr marL="0"/>
            <a:r>
              <a:rPr lang="en-US" sz="2200"/>
              <a:t>Marten has built in test helpers for controlling system state in tests</a:t>
            </a:r>
          </a:p>
          <a:p>
            <a:pPr marL="0"/>
            <a:r>
              <a:rPr lang="en-US" sz="2200"/>
              <a:t>“Self-Contained Tests”</a:t>
            </a:r>
          </a:p>
        </p:txBody>
      </p:sp>
      <p:pic>
        <p:nvPicPr>
          <p:cNvPr id="16402" name="Picture 18" descr="The Japanese Marten | Critter Science">
            <a:extLst>
              <a:ext uri="{FF2B5EF4-FFF2-40B4-BE49-F238E27FC236}">
                <a16:creationId xmlns:a16="http://schemas.microsoft.com/office/drawing/2014/main" id="{9E2C0DCA-9401-D7A7-F0C3-400D4B57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7000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40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a Test Harness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 Line Tooling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DB9E7E-4A6D-8C43-BCDB-2DE7B6FE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7" y="3299346"/>
            <a:ext cx="10118598" cy="25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58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Wolverine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Source .NET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Command Executor (“Mediator”)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Background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Asynchronous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Alternative HTTP Service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Strong Integration with Marten</a:t>
            </a:r>
          </a:p>
          <a:p>
            <a:endParaRPr lang="en-US" sz="2000" dirty="0"/>
          </a:p>
        </p:txBody>
      </p:sp>
      <p:pic>
        <p:nvPicPr>
          <p:cNvPr id="2050" name="Picture 2" descr="Wolverine | Size, Habitat, &amp; Facts | Britannica">
            <a:extLst>
              <a:ext uri="{FF2B5EF4-FFF2-40B4-BE49-F238E27FC236}">
                <a16:creationId xmlns:a16="http://schemas.microsoft.com/office/drawing/2014/main" id="{8B0B8AD7-E1C7-E007-6283-6EA032FA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31944"/>
            <a:ext cx="6903720" cy="45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6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Aggregate Handler Workflow</a:t>
            </a:r>
          </a:p>
        </p:txBody>
      </p:sp>
      <p:pic>
        <p:nvPicPr>
          <p:cNvPr id="4" name="Picture 3" descr="Two raccoons sitting at a bar&#10;&#10;Description automatically generated">
            <a:extLst>
              <a:ext uri="{FF2B5EF4-FFF2-40B4-BE49-F238E27FC236}">
                <a16:creationId xmlns:a16="http://schemas.microsoft.com/office/drawing/2014/main" id="{FA4CF5B8-F820-69DF-7FC9-F86F6038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18" r="-1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Environmental Requirements</a:t>
            </a:r>
          </a:p>
        </p:txBody>
      </p:sp>
      <p:sp>
        <p:nvSpPr>
          <p:cNvPr id="82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802265" cy="5431536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Install .NET 8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Install Docker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Clone </a:t>
            </a:r>
            <a:r>
              <a:rPr lang="en-US" sz="2200" dirty="0">
                <a:hlinkClick r:id="rId2"/>
              </a:rPr>
              <a:t>https://github.com/jasperfx/EventDrivenArchitectureWorkshop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From the command line, run “docker compose up –d”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947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3" name="Rectangle 2970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we just saw…</a:t>
            </a:r>
          </a:p>
        </p:txBody>
      </p:sp>
      <p:sp>
        <p:nvSpPr>
          <p:cNvPr id="2970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The simplest usage of event sourcing command “writes” on the planet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Business logic in a pure, synchronous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“A-Frame Architecture”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Optimistic concurrency protections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Wallpapers over “write model” projection lifecycle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/>
              <a:t>“Cascading” messages</a:t>
            </a:r>
          </a:p>
        </p:txBody>
      </p:sp>
      <p:pic>
        <p:nvPicPr>
          <p:cNvPr id="29698" name="Picture 2" descr="Hinterland Who's Who - Wolverine">
            <a:extLst>
              <a:ext uri="{FF2B5EF4-FFF2-40B4-BE49-F238E27FC236}">
                <a16:creationId xmlns:a16="http://schemas.microsoft.com/office/drawing/2014/main" id="{65EC2901-A4EA-95FA-D3BD-5E34BEAF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9" b="1037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183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Unwinding the Magic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Unicorn Magic Meme - Doug Henning (Shia Labeouf)">
            <a:extLst>
              <a:ext uri="{FF2B5EF4-FFF2-40B4-BE49-F238E27FC236}">
                <a16:creationId xmlns:a16="http://schemas.microsoft.com/office/drawing/2014/main" id="{7031A348-0C3D-ED29-2498-32B8A4B7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0" r="1954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0" name="Rectangle 1946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Wolverine as Mediator</a:t>
            </a:r>
          </a:p>
        </p:txBody>
      </p:sp>
      <p:sp>
        <p:nvSpPr>
          <p:cNvPr id="1947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atercolor of a raccoon running&#10;&#10;Description automatically generated">
            <a:extLst>
              <a:ext uri="{FF2B5EF4-FFF2-40B4-BE49-F238E27FC236}">
                <a16:creationId xmlns:a16="http://schemas.microsoft.com/office/drawing/2014/main" id="{014ABEFA-179C-E84F-7936-8762137C7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" b="2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37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Subscribing to Events</a:t>
            </a:r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C3C7CED-A498-3E6F-B2D8-DB6E9040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7406"/>
            <a:ext cx="7214616" cy="48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1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Background work with Wolverine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accoon in a field&#10;&#10;Description automatically generated">
            <a:extLst>
              <a:ext uri="{FF2B5EF4-FFF2-40B4-BE49-F238E27FC236}">
                <a16:creationId xmlns:a16="http://schemas.microsoft.com/office/drawing/2014/main" id="{373860BD-DD7C-9A71-AFF6-E8D33C79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619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Drink the Koolaid and use Wolverine for HTTP 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aphic Jigsaw Puzzle by Eve Otto ...">
            <a:extLst>
              <a:ext uri="{FF2B5EF4-FFF2-40B4-BE49-F238E27FC236}">
                <a16:creationId xmlns:a16="http://schemas.microsoft.com/office/drawing/2014/main" id="{343ED561-0902-90C7-F1D3-498DD928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836302"/>
            <a:ext cx="4087368" cy="494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50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Wolverine ”Side Effects”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Fluent Validation Middleware</a:t>
            </a:r>
          </a:p>
        </p:txBody>
      </p:sp>
      <p:sp>
        <p:nvSpPr>
          <p:cNvPr id="2048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GitHub - FluentValidation/FluentValidation: A popular .NET validation  library for building strongly-typed validation rules.">
            <a:extLst>
              <a:ext uri="{FF2B5EF4-FFF2-40B4-BE49-F238E27FC236}">
                <a16:creationId xmlns:a16="http://schemas.microsoft.com/office/drawing/2014/main" id="{EC4BC6D5-1D57-7B34-09DC-166518AB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6274" y="2633472"/>
            <a:ext cx="7796404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1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Integration Testing for Wolverine Message Handling</a:t>
            </a:r>
          </a:p>
        </p:txBody>
      </p:sp>
      <p:pic>
        <p:nvPicPr>
          <p:cNvPr id="22530" name="Picture 2" descr="wolverinewatch.org">
            <a:extLst>
              <a:ext uri="{FF2B5EF4-FFF2-40B4-BE49-F238E27FC236}">
                <a16:creationId xmlns:a16="http://schemas.microsoft.com/office/drawing/2014/main" id="{B8181CD0-BA2C-7264-9273-5023899D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15823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Vertical Slice Architecture the Wolverine Way</a:t>
            </a:r>
          </a:p>
        </p:txBody>
      </p:sp>
      <p:pic>
        <p:nvPicPr>
          <p:cNvPr id="4" name="Picture 3" descr="A yellow letter with arrows in the middle&#10;&#10;Description automatically generated">
            <a:extLst>
              <a:ext uri="{FF2B5EF4-FFF2-40B4-BE49-F238E27FC236}">
                <a16:creationId xmlns:a16="http://schemas.microsoft.com/office/drawing/2014/main" id="{D68E60AB-C84F-5C8A-36C5-34327480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82" r="910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DFAA-7706-CE7E-2CE9-BBDA44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a Critter Stack Application Series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6DB5DBFF-123A-60BB-D523-560503BB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4" b="-4"/>
          <a:stretch/>
        </p:blipFill>
        <p:spPr>
          <a:xfrm flipH="1">
            <a:off x="1088571" y="3028648"/>
            <a:ext cx="2946682" cy="3049046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0BD7E-4EDA-4DED-C035-80E8C61C3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" r="3028" b="6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6" name="Picture 5" descr="A yellow letter with arrows in the middle&#10;&#10;Description automatically generated">
            <a:extLst>
              <a:ext uri="{FF2B5EF4-FFF2-40B4-BE49-F238E27FC236}">
                <a16:creationId xmlns:a16="http://schemas.microsoft.com/office/drawing/2014/main" id="{3C4EC124-7832-2F88-6E93-AA4811E3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" r="-4" b="-4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52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Asynchronous Messaging with Wolverine and Rabbit MQ</a:t>
            </a:r>
          </a:p>
        </p:txBody>
      </p:sp>
      <p:sp>
        <p:nvSpPr>
          <p:cNvPr id="2458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RabbitMQ - meshIQ">
            <a:extLst>
              <a:ext uri="{FF2B5EF4-FFF2-40B4-BE49-F238E27FC236}">
                <a16:creationId xmlns:a16="http://schemas.microsoft.com/office/drawing/2014/main" id="{5535D449-6455-F0A1-2C50-EA4D4474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86174"/>
            <a:ext cx="7214616" cy="40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3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Transactional Outbox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tercolor of raccoons playing with building blocks&#10;&#10;Description automatically generated">
            <a:extLst>
              <a:ext uri="{FF2B5EF4-FFF2-40B4-BE49-F238E27FC236}">
                <a16:creationId xmlns:a16="http://schemas.microsoft.com/office/drawing/2014/main" id="{67B480E6-8E29-2176-9ED9-0A292C90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25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2560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Short | The Phantom | Wolverine: Chasing the Phantom">
            <a:extLst>
              <a:ext uri="{FF2B5EF4-FFF2-40B4-BE49-F238E27FC236}">
                <a16:creationId xmlns:a16="http://schemas.microsoft.com/office/drawing/2014/main" id="{50003CAA-A8A4-D40F-075E-50DB471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The “Stateful Resource” Model</a:t>
            </a:r>
          </a:p>
        </p:txBody>
      </p:sp>
      <p:sp>
        <p:nvSpPr>
          <p:cNvPr id="2560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9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Error Handling and Resiliency</a:t>
            </a:r>
          </a:p>
        </p:txBody>
      </p:sp>
      <p:pic>
        <p:nvPicPr>
          <p:cNvPr id="4" name="Picture 3" descr="A cartoon of a ferret wearing a superman garment&#10;&#10;Description automatically generated">
            <a:extLst>
              <a:ext uri="{FF2B5EF4-FFF2-40B4-BE49-F238E27FC236}">
                <a16:creationId xmlns:a16="http://schemas.microsoft.com/office/drawing/2014/main" id="{9B34B3B1-35AF-5512-F610-4735F9EA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2" r="1209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31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BB88A-3A9A-E3CD-8408-51F1BD13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Error Handling Strategies</a:t>
            </a:r>
          </a:p>
        </p:txBody>
      </p:sp>
      <p:sp>
        <p:nvSpPr>
          <p:cNvPr id="266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D5E36-EBA0-D30B-06C7-6B3DC0BF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Retries</a:t>
            </a:r>
          </a:p>
          <a:p>
            <a:r>
              <a:rPr lang="en-US" sz="2200"/>
              <a:t>Requeues</a:t>
            </a:r>
          </a:p>
          <a:p>
            <a:r>
              <a:rPr lang="en-US" sz="2200"/>
              <a:t>Scheduled Retries</a:t>
            </a:r>
          </a:p>
          <a:p>
            <a:r>
              <a:rPr lang="en-US" sz="2200"/>
              <a:t>Discard</a:t>
            </a:r>
          </a:p>
          <a:p>
            <a:r>
              <a:rPr lang="en-US" sz="2200"/>
              <a:t>Dead Letter Queues</a:t>
            </a:r>
          </a:p>
          <a:p>
            <a:r>
              <a:rPr lang="en-US" sz="2200"/>
              <a:t>Message Timeouts</a:t>
            </a:r>
          </a:p>
          <a:p>
            <a:r>
              <a:rPr lang="en-US" sz="2200"/>
              <a:t>Circuit Breakers</a:t>
            </a:r>
          </a:p>
        </p:txBody>
      </p:sp>
      <p:pic>
        <p:nvPicPr>
          <p:cNvPr id="26626" name="Picture 2" descr="Wolverine Tracks — wolverinewatch.org">
            <a:extLst>
              <a:ext uri="{FF2B5EF4-FFF2-40B4-BE49-F238E27FC236}">
                <a16:creationId xmlns:a16="http://schemas.microsoft.com/office/drawing/2014/main" id="{71AE2DE0-92E1-AB2C-1746-E3FF78B4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r="25200" b="-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29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Errors</a:t>
            </a:r>
          </a:p>
        </p:txBody>
      </p:sp>
      <p:pic>
        <p:nvPicPr>
          <p:cNvPr id="7170" name="Picture 2" descr="YARN | Shut them all down, hurry ...">
            <a:extLst>
              <a:ext uri="{FF2B5EF4-FFF2-40B4-BE49-F238E27FC236}">
                <a16:creationId xmlns:a16="http://schemas.microsoft.com/office/drawing/2014/main" id="{0675DFCB-5BAB-CE4D-174B-09154AC4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5371" y="591670"/>
            <a:ext cx="6416662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Designing for Concurrency</a:t>
            </a:r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C68FC-EDAF-32E8-13CF-CE468385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54" r="2223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8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Multi-Tenancy</a:t>
            </a:r>
          </a:p>
        </p:txBody>
      </p:sp>
      <p:sp>
        <p:nvSpPr>
          <p:cNvPr id="206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Marten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Conjoined Multi Tenancy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Separate Database per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Wolverine Tenant Id 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Wolverine Tenant Id Detection</a:t>
            </a:r>
          </a:p>
        </p:txBody>
      </p:sp>
      <p:pic>
        <p:nvPicPr>
          <p:cNvPr id="5" name="Picture 4" descr="Two animals lifting weights in a gym&#10;&#10;Description automatically generated">
            <a:extLst>
              <a:ext uri="{FF2B5EF4-FFF2-40B4-BE49-F238E27FC236}">
                <a16:creationId xmlns:a16="http://schemas.microsoft.com/office/drawing/2014/main" id="{975A0781-21E4-1618-398D-9F8958C8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3966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Telemetry and Metrics</a:t>
            </a:r>
          </a:p>
        </p:txBody>
      </p:sp>
      <p:pic>
        <p:nvPicPr>
          <p:cNvPr id="6146" name="Picture 2" descr="Announcing OpenTelemetry: the merger of OpenCensus and OpenTracing">
            <a:extLst>
              <a:ext uri="{FF2B5EF4-FFF2-40B4-BE49-F238E27FC236}">
                <a16:creationId xmlns:a16="http://schemas.microsoft.com/office/drawing/2014/main" id="{C88B9764-BEF4-5DFF-AC5B-39E5C7F7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3908" y="835744"/>
            <a:ext cx="6439588" cy="22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73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D47A-4191-61AF-97A2-4EFB2FAF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AE6D-3108-94A3-1D2D-CBA3629A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JasperFx Software – </a:t>
            </a:r>
            <a:r>
              <a:rPr lang="en-US" sz="2200">
                <a:hlinkClick r:id="rId2"/>
              </a:rPr>
              <a:t>https://jasperfx.net</a:t>
            </a:r>
            <a:endParaRPr lang="en-US" sz="2200"/>
          </a:p>
          <a:p>
            <a:r>
              <a:rPr lang="en-US" sz="2200"/>
              <a:t>Marten – </a:t>
            </a:r>
            <a:r>
              <a:rPr lang="en-US" sz="2200">
                <a:hlinkClick r:id="rId3"/>
              </a:rPr>
              <a:t>https://martendb.io</a:t>
            </a:r>
            <a:endParaRPr lang="en-US" sz="2200"/>
          </a:p>
          <a:p>
            <a:r>
              <a:rPr lang="en-US" sz="2200"/>
              <a:t>Wolverine – </a:t>
            </a:r>
            <a:r>
              <a:rPr lang="en-US" sz="2200">
                <a:hlinkClick r:id="rId4"/>
              </a:rPr>
              <a:t>https://wolverine.netlify.app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C16F3-3EBA-1447-B2D0-512E1D99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52" y="640080"/>
            <a:ext cx="449016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7A78-B102-F458-4A18-776C1C49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About Me</a:t>
            </a:r>
          </a:p>
        </p:txBody>
      </p:sp>
      <p:pic>
        <p:nvPicPr>
          <p:cNvPr id="5" name="Picture 4" descr="A sign on a pole&#10;&#10;Description automatically generated">
            <a:extLst>
              <a:ext uri="{FF2B5EF4-FFF2-40B4-BE49-F238E27FC236}">
                <a16:creationId xmlns:a16="http://schemas.microsoft.com/office/drawing/2014/main" id="{B3AF0001-B5E7-9278-2A1A-5889BD43E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3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5285F-96DF-0F21-C535-8B47AB3B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861708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Owner and Founder of </a:t>
            </a:r>
            <a:r>
              <a:rPr lang="en-US" sz="2400" dirty="0" err="1"/>
              <a:t>JasperFx</a:t>
            </a:r>
            <a:r>
              <a:rPr lang="en-US" sz="2400" dirty="0"/>
              <a:t> Software LLC</a:t>
            </a:r>
          </a:p>
          <a:p>
            <a:r>
              <a:rPr lang="en-US" sz="2400" dirty="0"/>
              <a:t>Marten Core Team &amp; Wolverine Project Leader</a:t>
            </a:r>
          </a:p>
          <a:p>
            <a:r>
              <a:rPr lang="en-US" sz="2400" dirty="0"/>
              <a:t>Longtime OSS Author (</a:t>
            </a:r>
            <a:r>
              <a:rPr lang="en-US" sz="2400" dirty="0" err="1"/>
              <a:t>StructureMap</a:t>
            </a:r>
            <a:r>
              <a:rPr lang="en-US" sz="2400" dirty="0"/>
              <a:t>, </a:t>
            </a:r>
            <a:r>
              <a:rPr lang="en-US" sz="2400" dirty="0" err="1"/>
              <a:t>FubuMVC</a:t>
            </a:r>
            <a:r>
              <a:rPr lang="en-US" sz="2400" dirty="0"/>
              <a:t> et al)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jeremydmiller.com</a:t>
            </a:r>
            <a:endParaRPr lang="en-US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34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0EC31-D76F-39C2-320A-D955BC71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“Critter Stack”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CBABA5C-0265-4083-9356-E65B64FD18D5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Marten, Wolverine, Weasel (“Mustelidae”)</a:t>
            </a:r>
          </a:p>
          <a:p>
            <a:r>
              <a:rPr lang="en-US" sz="2000" dirty="0"/>
              <a:t>Toolset for Event Driven Architecture</a:t>
            </a:r>
          </a:p>
          <a:p>
            <a:r>
              <a:rPr lang="en-US" sz="2000" dirty="0"/>
              <a:t>Low ceremony coding model</a:t>
            </a:r>
          </a:p>
          <a:p>
            <a:r>
              <a:rPr lang="en-US" sz="2000" dirty="0"/>
              <a:t>High testability &amp; low friction </a:t>
            </a:r>
            <a:br>
              <a:rPr lang="en-US" sz="2000" dirty="0"/>
            </a:br>
            <a:r>
              <a:rPr lang="en-US" sz="2000" dirty="0"/>
              <a:t>integration testing</a:t>
            </a:r>
          </a:p>
          <a:p>
            <a:r>
              <a:rPr lang="en-US" sz="2000" dirty="0"/>
              <a:t>Low friction developer experience</a:t>
            </a:r>
          </a:p>
          <a:p>
            <a:r>
              <a:rPr lang="en-US" sz="2000" dirty="0"/>
              <a:t>Robust system development</a:t>
            </a:r>
          </a:p>
          <a:p>
            <a:endParaRPr lang="en-US" sz="2000" dirty="0"/>
          </a:p>
        </p:txBody>
      </p:sp>
      <p:pic>
        <p:nvPicPr>
          <p:cNvPr id="1026" name="Picture 2" descr="Discover the Elusive Pine Marten in Scotland">
            <a:extLst>
              <a:ext uri="{FF2B5EF4-FFF2-40B4-BE49-F238E27FC236}">
                <a16:creationId xmlns:a16="http://schemas.microsoft.com/office/drawing/2014/main" id="{BD559FA6-EA5E-1956-C5D0-54A5D72D6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r="271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0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Marten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Integrated Event Sourcing</a:t>
            </a:r>
          </a:p>
          <a:p>
            <a:endParaRPr lang="en-US" sz="2200"/>
          </a:p>
        </p:txBody>
      </p:sp>
      <p:pic>
        <p:nvPicPr>
          <p:cNvPr id="4" name="Picture 3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888E7BE9-8C23-3F6F-C813-699F1F7E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5" name="Picture 4" descr="Postgresql plain wordmark logo - Social media &amp; Logos Icons">
            <a:extLst>
              <a:ext uri="{FF2B5EF4-FFF2-40B4-BE49-F238E27FC236}">
                <a16:creationId xmlns:a16="http://schemas.microsoft.com/office/drawing/2014/main" id="{0D096626-EB5F-A0C5-C5A8-2646E68F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3668" y="4079193"/>
            <a:ext cx="2176272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3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D876575-C440-2D4F-030A-167C5B7C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18915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Marten as Document Database</a:t>
            </a:r>
          </a:p>
        </p:txBody>
      </p:sp>
    </p:spTree>
    <p:extLst>
      <p:ext uri="{BB962C8B-B14F-4D97-AF65-F5344CB8AC3E}">
        <p14:creationId xmlns:p14="http://schemas.microsoft.com/office/powerpoint/2010/main" val="360312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/>
              <a:t>Why a Document Database?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Because you can develop faster, full stop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Handles deep nested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Great story for polymorphic entities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Advantageous when entities are self-contained</a:t>
            </a:r>
          </a:p>
          <a:p>
            <a:endParaRPr lang="en-US" sz="22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D318A8-04FF-D469-60AC-639061777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7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516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8086</TotalTime>
  <Words>747</Words>
  <Application>Microsoft Macintosh PowerPoint</Application>
  <PresentationFormat>Widescreen</PresentationFormat>
  <Paragraphs>137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Chinese Quotes</vt:lpstr>
      <vt:lpstr>Inter var</vt:lpstr>
      <vt:lpstr>Office Theme</vt:lpstr>
      <vt:lpstr>CQRS and Event Sourcing with the “Critter Stack”</vt:lpstr>
      <vt:lpstr>Goals of this Workshop</vt:lpstr>
      <vt:lpstr>Environmental Requirements</vt:lpstr>
      <vt:lpstr>Building a Critter Stack Application Series</vt:lpstr>
      <vt:lpstr>About Me</vt:lpstr>
      <vt:lpstr>The “Critter Stack”</vt:lpstr>
      <vt:lpstr>Marten</vt:lpstr>
      <vt:lpstr>Marten as Document Database</vt:lpstr>
      <vt:lpstr>Why a Document Database?</vt:lpstr>
      <vt:lpstr>Event Sourcing</vt:lpstr>
      <vt:lpstr>Advantages to Event Sourcing</vt:lpstr>
      <vt:lpstr>Help Desk API</vt:lpstr>
      <vt:lpstr>Event Storming – Help Desk Service</vt:lpstr>
      <vt:lpstr>Marten Event Sourcing Quickstart</vt:lpstr>
      <vt:lpstr>Marten in AspNetCore</vt:lpstr>
      <vt:lpstr>Marten Terminology</vt:lpstr>
      <vt:lpstr>Marten Projections</vt:lpstr>
      <vt:lpstr>”Read Side” Web Service</vt:lpstr>
      <vt:lpstr>Projection Considerations</vt:lpstr>
      <vt:lpstr>Time Travel</vt:lpstr>
      <vt:lpstr>Fast Web Services</vt:lpstr>
      <vt:lpstr>CQRS</vt:lpstr>
      <vt:lpstr>Building Command Handlers</vt:lpstr>
      <vt:lpstr>Guest starring…</vt:lpstr>
      <vt:lpstr>Automated Integration Testing</vt:lpstr>
      <vt:lpstr>Building a Test Harness</vt:lpstr>
      <vt:lpstr>Command Line Tooling</vt:lpstr>
      <vt:lpstr>Wolverine</vt:lpstr>
      <vt:lpstr>Aggregate Handler Workflow</vt:lpstr>
      <vt:lpstr>What we just saw…</vt:lpstr>
      <vt:lpstr>Unwinding the Magic</vt:lpstr>
      <vt:lpstr>Wolverine as Mediator</vt:lpstr>
      <vt:lpstr>Subscribing to Events</vt:lpstr>
      <vt:lpstr>Background work with Wolverine</vt:lpstr>
      <vt:lpstr>Drink the Koolaid and use Wolverine for HTTP </vt:lpstr>
      <vt:lpstr>Wolverine ”Side Effects”</vt:lpstr>
      <vt:lpstr>Fluent Validation Middleware</vt:lpstr>
      <vt:lpstr>Integration Testing for Wolverine Message Handling</vt:lpstr>
      <vt:lpstr>Vertical Slice Architecture the Wolverine Way</vt:lpstr>
      <vt:lpstr>Asynchronous Messaging with Wolverine and Rabbit MQ</vt:lpstr>
      <vt:lpstr>Transactional Outbox</vt:lpstr>
      <vt:lpstr>The “Stateful Resource” Model</vt:lpstr>
      <vt:lpstr>Error Handling and Resiliency</vt:lpstr>
      <vt:lpstr>Error Handling Strategies</vt:lpstr>
      <vt:lpstr>Critical Errors</vt:lpstr>
      <vt:lpstr>Designing for Concurrency</vt:lpstr>
      <vt:lpstr>Multi-Tenancy</vt:lpstr>
      <vt:lpstr>Open Telemetry and Metrics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CQRS and Event Sourcing with the “Critter Stack”</dc:title>
  <dc:creator>Jeremy Miller</dc:creator>
  <cp:lastModifiedBy>Jeremy Miller</cp:lastModifiedBy>
  <cp:revision>6</cp:revision>
  <dcterms:created xsi:type="dcterms:W3CDTF">2024-01-12T01:27:46Z</dcterms:created>
  <dcterms:modified xsi:type="dcterms:W3CDTF">2024-08-14T12:49:07Z</dcterms:modified>
</cp:coreProperties>
</file>